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82"/>
  </p:notesMasterIdLst>
  <p:handoutMasterIdLst>
    <p:handoutMasterId r:id="rId83"/>
  </p:handoutMasterIdLst>
  <p:sldIdLst>
    <p:sldId id="602" r:id="rId2"/>
    <p:sldId id="386" r:id="rId3"/>
    <p:sldId id="472" r:id="rId4"/>
    <p:sldId id="545" r:id="rId5"/>
    <p:sldId id="546" r:id="rId6"/>
    <p:sldId id="503" r:id="rId7"/>
    <p:sldId id="561" r:id="rId8"/>
    <p:sldId id="502" r:id="rId9"/>
    <p:sldId id="435" r:id="rId10"/>
    <p:sldId id="387" r:id="rId11"/>
    <p:sldId id="388" r:id="rId12"/>
    <p:sldId id="390" r:id="rId13"/>
    <p:sldId id="439" r:id="rId14"/>
    <p:sldId id="391" r:id="rId15"/>
    <p:sldId id="514" r:id="rId16"/>
    <p:sldId id="515" r:id="rId17"/>
    <p:sldId id="392" r:id="rId18"/>
    <p:sldId id="544" r:id="rId19"/>
    <p:sldId id="447" r:id="rId20"/>
    <p:sldId id="400" r:id="rId21"/>
    <p:sldId id="450" r:id="rId22"/>
    <p:sldId id="451" r:id="rId23"/>
    <p:sldId id="453" r:id="rId24"/>
    <p:sldId id="454" r:id="rId25"/>
    <p:sldId id="455" r:id="rId26"/>
    <p:sldId id="456" r:id="rId27"/>
    <p:sldId id="547" r:id="rId28"/>
    <p:sldId id="548" r:id="rId29"/>
    <p:sldId id="603" r:id="rId30"/>
    <p:sldId id="519" r:id="rId31"/>
    <p:sldId id="458" r:id="rId32"/>
    <p:sldId id="477" r:id="rId33"/>
    <p:sldId id="459" r:id="rId34"/>
    <p:sldId id="409" r:id="rId35"/>
    <p:sldId id="410" r:id="rId36"/>
    <p:sldId id="549" r:id="rId37"/>
    <p:sldId id="550" r:id="rId38"/>
    <p:sldId id="520" r:id="rId39"/>
    <p:sldId id="613" r:id="rId40"/>
    <p:sldId id="552" r:id="rId41"/>
    <p:sldId id="553" r:id="rId42"/>
    <p:sldId id="554" r:id="rId43"/>
    <p:sldId id="551" r:id="rId44"/>
    <p:sldId id="560" r:id="rId45"/>
    <p:sldId id="610" r:id="rId46"/>
    <p:sldId id="606" r:id="rId47"/>
    <p:sldId id="607" r:id="rId48"/>
    <p:sldId id="608" r:id="rId49"/>
    <p:sldId id="611" r:id="rId50"/>
    <p:sldId id="572" r:id="rId51"/>
    <p:sldId id="556" r:id="rId52"/>
    <p:sldId id="443" r:id="rId53"/>
    <p:sldId id="558" r:id="rId54"/>
    <p:sldId id="562" r:id="rId55"/>
    <p:sldId id="445" r:id="rId56"/>
    <p:sldId id="563" r:id="rId57"/>
    <p:sldId id="484" r:id="rId58"/>
    <p:sldId id="564" r:id="rId59"/>
    <p:sldId id="485" r:id="rId60"/>
    <p:sldId id="614" r:id="rId61"/>
    <p:sldId id="521" r:id="rId62"/>
    <p:sldId id="489" r:id="rId63"/>
    <p:sldId id="473" r:id="rId64"/>
    <p:sldId id="461" r:id="rId65"/>
    <p:sldId id="460" r:id="rId66"/>
    <p:sldId id="522" r:id="rId67"/>
    <p:sldId id="537" r:id="rId68"/>
    <p:sldId id="566" r:id="rId69"/>
    <p:sldId id="538" r:id="rId70"/>
    <p:sldId id="567" r:id="rId71"/>
    <p:sldId id="568" r:id="rId72"/>
    <p:sldId id="569" r:id="rId73"/>
    <p:sldId id="570" r:id="rId74"/>
    <p:sldId id="540" r:id="rId75"/>
    <p:sldId id="541" r:id="rId76"/>
    <p:sldId id="527" r:id="rId77"/>
    <p:sldId id="576" r:id="rId78"/>
    <p:sldId id="577" r:id="rId79"/>
    <p:sldId id="578" r:id="rId80"/>
    <p:sldId id="575" r:id="rId81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D3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2" autoAdjust="0"/>
    <p:restoredTop sz="86939" autoAdjust="0"/>
  </p:normalViewPr>
  <p:slideViewPr>
    <p:cSldViewPr>
      <p:cViewPr varScale="1">
        <p:scale>
          <a:sx n="131" d="100"/>
          <a:sy n="131" d="100"/>
        </p:scale>
        <p:origin x="1002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95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39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3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69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74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12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2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14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9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 define the Naive Bayes classifier, a basic text classifier that will allow us to introduce many of the fundamental issues in text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We've now seen the basic principles of naïve bayes classification!  </a:t>
            </a:r>
          </a:p>
        </p:txBody>
      </p:sp>
    </p:spTree>
    <p:extLst>
      <p:ext uri="{BB962C8B-B14F-4D97-AF65-F5344CB8AC3E}">
        <p14:creationId xmlns:p14="http://schemas.microsoft.com/office/powerpoint/2010/main" val="3398952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38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we'll do a worked example of naïve bayes sentiment analysis, and also introduce the binary multinominal naïve bayes algorithm.</a:t>
            </a:r>
          </a:p>
        </p:txBody>
      </p:sp>
    </p:spTree>
    <p:extLst>
      <p:ext uri="{BB962C8B-B14F-4D97-AF65-F5344CB8AC3E}">
        <p14:creationId xmlns:p14="http://schemas.microsoft.com/office/powerpoint/2010/main" val="280491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9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9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7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525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1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1/30/2023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9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2" r:id="rId15"/>
    <p:sldLayoutId id="2147483709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3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264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Summary: Text 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7147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Sentiment analysis</a:t>
            </a:r>
          </a:p>
          <a:p>
            <a:r>
              <a:rPr lang="en-US" sz="2800">
                <a:latin typeface="Calibri" charset="0"/>
              </a:rPr>
              <a:t>Spam detection</a:t>
            </a:r>
          </a:p>
          <a:p>
            <a:r>
              <a:rPr lang="en-US" sz="2800">
                <a:latin typeface="Calibri" charset="0"/>
              </a:rPr>
              <a:t>Authorship identification</a:t>
            </a:r>
          </a:p>
          <a:p>
            <a:r>
              <a:rPr lang="en-US" sz="2800">
                <a:latin typeface="Calibri" charset="0"/>
              </a:rPr>
              <a:t>Language Identification</a:t>
            </a:r>
          </a:p>
          <a:p>
            <a:r>
              <a:rPr lang="en-US" sz="2800">
                <a:latin typeface="Calibri" charset="0"/>
              </a:rPr>
              <a:t>Assigning subject categories, topics, or genres</a:t>
            </a:r>
          </a:p>
          <a:p>
            <a:r>
              <a:rPr lang="en-US" sz="280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>
                <a:latin typeface="Calibri" charset="0"/>
              </a:rPr>
              <a:t>Input</a:t>
            </a:r>
            <a:r>
              <a:rPr lang="en-US" sz="3200">
                <a:latin typeface="Calibri" charset="0"/>
              </a:rPr>
              <a:t>:</a:t>
            </a:r>
          </a:p>
          <a:p>
            <a:pPr lvl="1"/>
            <a:r>
              <a:rPr lang="en-US" sz="2800">
                <a:latin typeface="Calibri" charset="0"/>
              </a:rPr>
              <a:t> a document </a:t>
            </a:r>
            <a:r>
              <a:rPr lang="en-US" sz="28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>
                <a:latin typeface="Calibri" charset="0"/>
              </a:rPr>
              <a:t> </a:t>
            </a:r>
            <a:r>
              <a:rPr lang="en-US" sz="28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>
              <a:latin typeface="Calibri" charset="0"/>
            </a:endParaRPr>
          </a:p>
          <a:p>
            <a:r>
              <a:rPr lang="en-US" sz="3200" i="1">
                <a:latin typeface="Calibri" charset="0"/>
              </a:rPr>
              <a:t>Output</a:t>
            </a:r>
            <a:r>
              <a:rPr lang="en-US" sz="3200">
                <a:latin typeface="Calibri" charset="0"/>
              </a:rPr>
              <a:t>: a predicted class </a:t>
            </a:r>
            <a:r>
              <a:rPr lang="en-US" sz="3200" i="1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Classification Methods:  Hand-coded rules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>
                <a:latin typeface="Calibri" charset="0"/>
              </a:rPr>
              <a:t>Accuracy can be high</a:t>
            </a:r>
          </a:p>
          <a:p>
            <a:pPr lvl="1"/>
            <a:r>
              <a:rPr lang="en-US">
                <a:latin typeface="Calibri" charset="0"/>
              </a:rPr>
              <a:t>If rules carefully refined by expert</a:t>
            </a:r>
          </a:p>
          <a:p>
            <a:r>
              <a:rPr lang="en-US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sz="2800" i="1">
                <a:latin typeface="Calibri" charset="0"/>
              </a:rPr>
              <a:t>Input: </a:t>
            </a:r>
          </a:p>
          <a:p>
            <a:pPr lvl="1"/>
            <a:r>
              <a:rPr lang="en-US" sz="2400">
                <a:latin typeface="Calibri" charset="0"/>
              </a:rPr>
              <a:t>a document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A training set of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</a:rPr>
              <a:t>hand-labeled documents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>
                <a:latin typeface="Calibri" charset="0"/>
              </a:rPr>
              <a:t>Output: </a:t>
            </a:r>
          </a:p>
          <a:p>
            <a:pPr lvl="1"/>
            <a:r>
              <a:rPr lang="en-US" sz="2400">
                <a:latin typeface="Calibri" charset="0"/>
              </a:rPr>
              <a:t>a learned classifier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Any kind of classifier</a:t>
            </a:r>
          </a:p>
          <a:p>
            <a:pPr lvl="1"/>
            <a:r>
              <a:rPr lang="en-US" sz="2400">
                <a:latin typeface="Calibri" charset="0"/>
              </a:rPr>
              <a:t>Na</a:t>
            </a:r>
            <a:r>
              <a:rPr lang="fr-FR" sz="2400" err="1">
                <a:latin typeface="Calibri" charset="0"/>
              </a:rPr>
              <a:t>ï</a:t>
            </a:r>
            <a:r>
              <a:rPr lang="en-US" sz="2400" err="1">
                <a:latin typeface="Calibri" charset="0"/>
              </a:rPr>
              <a:t>ve</a:t>
            </a:r>
            <a:r>
              <a:rPr lang="en-US" sz="2400">
                <a:latin typeface="Calibri" charset="0"/>
              </a:rPr>
              <a:t> Bayes</a:t>
            </a:r>
          </a:p>
          <a:p>
            <a:pPr lvl="1"/>
            <a:r>
              <a:rPr lang="en-US" sz="2400">
                <a:latin typeface="Calibri" charset="0"/>
              </a:rPr>
              <a:t>Logistic regression</a:t>
            </a:r>
          </a:p>
          <a:p>
            <a:pPr lvl="1"/>
            <a:r>
              <a:rPr lang="en-US" sz="2400">
                <a:latin typeface="Calibri" charset="0"/>
              </a:rPr>
              <a:t>Neural networks</a:t>
            </a:r>
          </a:p>
          <a:p>
            <a:pPr lvl="1"/>
            <a:r>
              <a:rPr lang="en-US" sz="2400">
                <a:latin typeface="Calibri" charset="0"/>
              </a:rPr>
              <a:t>k-Nearest Neighbors</a:t>
            </a:r>
          </a:p>
          <a:p>
            <a:pPr lvl="1"/>
            <a:r>
              <a:rPr lang="en-US" sz="2400">
                <a:latin typeface="Calibri" charset="0"/>
              </a:rPr>
              <a:t>…</a:t>
            </a:r>
          </a:p>
          <a:p>
            <a:pPr lvl="1"/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607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8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Simple ("naive") classification method based on Bayes rule</a:t>
            </a:r>
          </a:p>
          <a:p>
            <a:r>
              <a:rPr lang="en-US" sz="28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b="1" dirty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8400"/>
              </p:ext>
            </p:extLst>
          </p:nvPr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spam?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444713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93601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19100" progId="Equation.3">
                  <p:embed/>
                </p:oleObj>
              </mc:Choice>
              <mc:Fallback>
                <p:oleObj name="Equation" r:id="rId2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Classifier (I)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8382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637004"/>
              </p:ext>
            </p:extLst>
          </p:nvPr>
        </p:nvGraphicFramePr>
        <p:xfrm>
          <a:off x="1672596" y="16335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292100" progId="Equation.3">
                  <p:embed/>
                </p:oleObj>
              </mc:Choice>
              <mc:Fallback>
                <p:oleObj name="Equation" r:id="rId2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96" y="16335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16719"/>
              </p:ext>
            </p:extLst>
          </p:nvPr>
        </p:nvGraphicFramePr>
        <p:xfrm>
          <a:off x="2542619" y="24955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19" y="24955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38856"/>
              </p:ext>
            </p:extLst>
          </p:nvPr>
        </p:nvGraphicFramePr>
        <p:xfrm>
          <a:off x="2511425" y="38671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200" imgH="292100" progId="Equation.3">
                  <p:embed/>
                </p:oleObj>
              </mc:Choice>
              <mc:Fallback>
                <p:oleObj name="Equation" r:id="rId6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671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15811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28765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39433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48283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0" imgH="292100" progId="Equation.3">
                  <p:embed/>
                </p:oleObj>
              </mc:Choice>
              <mc:Fallback>
                <p:oleObj name="Equation" r:id="rId2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49968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3100" imgH="292100" progId="Equation.3">
                  <p:embed/>
                </p:oleObj>
              </mc:Choice>
              <mc:Fallback>
                <p:oleObj name="Equation" r:id="rId4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91522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  <a:cs typeface="Arial" charset="0"/>
              </a:rPr>
              <a:t>O(|</a:t>
            </a:r>
            <a:r>
              <a:rPr lang="en-US" i="1" err="1">
                <a:latin typeface="Calibri" charset="0"/>
                <a:cs typeface="Arial" charset="0"/>
              </a:rPr>
              <a:t>X</a:t>
            </a:r>
            <a:r>
              <a:rPr lang="en-US" err="1">
                <a:latin typeface="Calibri" charset="0"/>
                <a:cs typeface="Arial" charset="0"/>
              </a:rPr>
              <a:t>|</a:t>
            </a:r>
            <a:r>
              <a:rPr lang="en-US" i="1" baseline="30000" err="1">
                <a:latin typeface="Calibri" charset="0"/>
                <a:cs typeface="Arial" charset="0"/>
              </a:rPr>
              <a:t>n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51913"/>
              </p:ext>
            </p:extLst>
          </p:nvPr>
        </p:nvGraphicFramePr>
        <p:xfrm>
          <a:off x="2586038" y="12001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215900" progId="Equation.3">
                  <p:embed/>
                </p:oleObj>
              </mc:Choice>
              <mc:Fallback>
                <p:oleObj name="Equation" r:id="rId2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2001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69037"/>
              </p:ext>
            </p:extLst>
          </p:nvPr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92500" imgH="215900" progId="Equation.3">
                  <p:embed/>
                </p:oleObj>
              </mc:Choice>
              <mc:Fallback>
                <p:oleObj name="Equation" r:id="rId4" imgW="349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5911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03023"/>
              </p:ext>
            </p:extLst>
          </p:nvPr>
        </p:nvGraphicFramePr>
        <p:xfrm>
          <a:off x="914400" y="28067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" imgH="368300" progId="Equation.3">
                  <p:embed/>
                </p:oleObj>
              </mc:Choice>
              <mc:Fallback>
                <p:oleObj name="Equation" r:id="rId4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8067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/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24164"/>
              </p:ext>
            </p:extLst>
          </p:nvPr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positions </a:t>
            </a:r>
            <a:r>
              <a:rPr lang="en-US" sz="280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168640" cy="3657600"/>
          </a:xfrm>
        </p:spPr>
        <p:txBody>
          <a:bodyPr>
            <a:normAutofit/>
          </a:bodyPr>
          <a:lstStyle/>
          <a:p>
            <a:r>
              <a:rPr lang="en-US" sz="2400">
                <a:latin typeface="Calibri" charset="0"/>
              </a:rPr>
              <a:t>There's a problem with this: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r>
              <a:rPr lang="en-US" sz="220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>
                <a:latin typeface="Calibri" charset="0"/>
              </a:rPr>
              <a:t>		.0006 * .0007 * .0009 * .01 * .5 * .000008….</a:t>
            </a:r>
          </a:p>
          <a:p>
            <a:r>
              <a:rPr lang="en-US" sz="2200">
                <a:latin typeface="Calibri" charset="0"/>
              </a:rPr>
              <a:t>Idea:   Use logs, because  log(</a:t>
            </a:r>
            <a:r>
              <a:rPr lang="en-US" sz="2200" i="1">
                <a:latin typeface="Calibri" charset="0"/>
              </a:rPr>
              <a:t>ab</a:t>
            </a:r>
            <a:r>
              <a:rPr lang="en-US" sz="2200">
                <a:latin typeface="Calibri" charset="0"/>
              </a:rPr>
              <a:t>) = log(</a:t>
            </a:r>
            <a:r>
              <a:rPr lang="en-US" sz="2200" i="1">
                <a:latin typeface="Calibri" charset="0"/>
              </a:rPr>
              <a:t>a</a:t>
            </a:r>
            <a:r>
              <a:rPr lang="en-US" sz="2200">
                <a:latin typeface="Calibri" charset="0"/>
              </a:rPr>
              <a:t>) + log(</a:t>
            </a:r>
            <a:r>
              <a:rPr lang="en-US" sz="2200" i="1">
                <a:latin typeface="Calibri" charset="0"/>
              </a:rPr>
              <a:t>b</a:t>
            </a:r>
            <a:r>
              <a:rPr lang="en-US" sz="2200">
                <a:latin typeface="Calibri" charset="0"/>
              </a:rPr>
              <a:t>)</a:t>
            </a:r>
          </a:p>
          <a:p>
            <a:r>
              <a:rPr lang="en-US" sz="2200">
                <a:latin typeface="Calibri" charset="0"/>
              </a:rPr>
              <a:t>		We'll sum logs of probabilities instead of multiplying probabilities!</a:t>
            </a: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2147"/>
              </p:ext>
            </p:extLst>
          </p:nvPr>
        </p:nvGraphicFramePr>
        <p:xfrm>
          <a:off x="1943100" y="1809750"/>
          <a:ext cx="5257800" cy="9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09750"/>
                        <a:ext cx="5257800" cy="9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04775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8966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98003"/>
              </p:ext>
            </p:extLst>
          </p:nvPr>
        </p:nvGraphicFramePr>
        <p:xfrm>
          <a:off x="2853834" y="981748"/>
          <a:ext cx="3954492" cy="7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4" y="981748"/>
                        <a:ext cx="3954492" cy="7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5" y="424607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154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/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+mn-lt"/>
              </a:rPr>
              <a:t>MeSH</a:t>
            </a:r>
            <a:r>
              <a:rPr lang="en-US" sz="2800" b="1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Lucida Sans" pitchFamily="-65" charset="0"/>
              </a:rPr>
              <a:t>MEDLINE Article</a:t>
            </a:r>
          </a:p>
          <a:p>
            <a:endParaRPr lang="en-US" sz="180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09FB5-DC53-5342-B857-210DA4FB5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80986"/>
              </p:ext>
            </p:extLst>
          </p:nvPr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blipFill>
                <a:blip r:embed="rId5"/>
                <a:stretch>
                  <a:fillRect l="-2564" t="-153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02895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 charset="0"/>
                <a:cs typeface="Calibri"/>
              </a:rPr>
              <a:t>Create mega-document for topic </a:t>
            </a:r>
            <a:r>
              <a:rPr lang="en-US" i="1">
                <a:ea typeface="ＭＳ Ｐゴシック" charset="0"/>
                <a:cs typeface="Calibri"/>
              </a:rPr>
              <a:t>j</a:t>
            </a:r>
            <a:r>
              <a:rPr lang="en-US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ea typeface="ＭＳ Ｐゴシック" charset="0"/>
                <a:cs typeface="Calibri"/>
              </a:rPr>
              <a:t>Use frequency of </a:t>
            </a:r>
            <a:r>
              <a:rPr lang="en-US" sz="2400" i="1">
                <a:ea typeface="ＭＳ Ｐゴシック" charset="0"/>
                <a:cs typeface="Calibri"/>
              </a:rPr>
              <a:t>w</a:t>
            </a:r>
            <a:r>
              <a:rPr lang="en-US" sz="2400">
                <a:ea typeface="ＭＳ Ｐゴシック" charset="0"/>
                <a:cs typeface="Calibri"/>
              </a:rPr>
              <a:t> in mega-document</a:t>
            </a:r>
            <a:endParaRPr lang="en-US" sz="24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23520"/>
              </p:ext>
            </p:extLst>
          </p:nvPr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91044595"/>
              </p:ext>
            </p:extLst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3000" imgH="571500" progId="Equation.3">
                  <p:embed/>
                </p:oleObj>
              </mc:Choice>
              <mc:Fallback>
                <p:oleObj name="Equation" r:id="rId2" imgW="3683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14982"/>
              </p:ext>
            </p:extLst>
          </p:nvPr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68500" imgH="292100" progId="Equation.3">
                  <p:embed/>
                </p:oleObj>
              </mc:Choice>
              <mc:Fallback>
                <p:oleObj name="Equation" r:id="rId4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Laplace (add-1) smoothing for 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2244"/>
              </p:ext>
            </p:extLst>
          </p:nvPr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0" imgH="571500" progId="Equation.3">
                  <p:embed/>
                </p:oleObj>
              </mc:Choice>
              <mc:Fallback>
                <p:oleObj name="Equation" r:id="rId2" imgW="1905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67934"/>
              </p:ext>
            </p:extLst>
          </p:nvPr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711200" progId="Equation.3">
                  <p:embed/>
                </p:oleObj>
              </mc:Choice>
              <mc:Fallback>
                <p:oleObj name="Equation" r:id="rId4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91014"/>
              </p:ext>
            </p:extLst>
          </p:nvPr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27200" imgH="571500" progId="Equation.3">
                  <p:embed/>
                </p:oleObj>
              </mc:Choice>
              <mc:Fallback>
                <p:oleObj name="Equation" r:id="rId6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52574"/>
              </p:ext>
            </p:extLst>
          </p:nvPr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431800" progId="Equation.3">
                  <p:embed/>
                </p:oleObj>
              </mc:Choice>
              <mc:Fallback>
                <p:oleObj name="Equation" r:id="rId2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97549"/>
              </p:ext>
            </p:extLst>
          </p:nvPr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600" imgH="406400" progId="Equation.3">
                  <p:embed/>
                </p:oleObj>
              </mc:Choice>
              <mc:Fallback>
                <p:oleObj name="Equation" r:id="rId4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940040" cy="3733800"/>
          </a:xfrm>
        </p:spPr>
        <p:txBody>
          <a:bodyPr>
            <a:normAutofit/>
          </a:bodyPr>
          <a:lstStyle/>
          <a:p>
            <a:r>
              <a:rPr lang="en-US"/>
              <a:t>Some systems ignore stop words</a:t>
            </a:r>
          </a:p>
          <a:p>
            <a:pPr lvl="1"/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Sort the vocabulary by word frequency in training set</a:t>
            </a:r>
          </a:p>
          <a:p>
            <a:pPr lvl="2"/>
            <a:r>
              <a:rPr lang="en-US" dirty="0"/>
              <a:t>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dirty="0"/>
              <a:t>So in practice most NB algorithms use </a:t>
            </a:r>
            <a:r>
              <a:rPr lang="en-US" b="1" dirty="0"/>
              <a:t>all</a:t>
            </a:r>
            <a:r>
              <a:rPr lang="en-US" dirty="0"/>
              <a:t> words and </a:t>
            </a:r>
            <a:r>
              <a:rPr lang="en-US" b="1" dirty="0"/>
              <a:t>don't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13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67A12-E07B-5D44-9669-819EA816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134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6001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...awful pizza and ridiculously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77"/>
            <a:ext cx="84582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A worked sentiment example with add-1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5958840" cy="342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74295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121963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4" y="21424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244983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" y="368554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7" y="2647950"/>
            <a:ext cx="445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 l="-775" t="-27907" r="-1163" b="-1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 l="-285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406400" progId="Equation.3">
                  <p:embed/>
                </p:oleObj>
              </mc:Choice>
              <mc:Fallback>
                <p:oleObj name="Equation" r:id="rId2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81200" imgH="431800" progId="Equation.3">
                    <p:embed/>
                  </p:oleObj>
                </mc:Choice>
                <mc:Fallback>
                  <p:oleObj name="Equation" r:id="rId4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For each word type w in </a:t>
            </a:r>
            <a:r>
              <a:rPr lang="en-US" sz="1800" dirty="0" err="1">
                <a:latin typeface="Calibri"/>
                <a:cs typeface="Calibri"/>
              </a:rPr>
              <a:t>doc</a:t>
            </a:r>
            <a:r>
              <a:rPr lang="en-US" sz="1800" baseline="-25000" dirty="0" err="1">
                <a:latin typeface="Calibri"/>
                <a:cs typeface="Calibri"/>
              </a:rPr>
              <a:t>j</a:t>
            </a:r>
            <a:r>
              <a:rPr lang="en-US" sz="1800" dirty="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 dirty="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/>
              <a:t>Binary 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</a:t>
            </a:r>
            <a:br>
              <a:rPr lang="en-US"/>
            </a:br>
            <a:r>
              <a:rPr lang="en-US"/>
              <a:t> on a test document </a:t>
            </a:r>
            <a:r>
              <a:rPr lang="en-US" i="1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700" imgH="393700" progId="Equation.3">
                  <p:embed/>
                </p:oleObj>
              </mc:Choice>
              <mc:Fallback>
                <p:oleObj name="Equation" r:id="rId2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6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258132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800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</a:t>
            </a:r>
            <a:r>
              <a:rPr lang="en-US" b="1" i="1">
                <a:solidFill>
                  <a:srgbClr val="0020D3"/>
                </a:solidFill>
              </a:rPr>
              <a:t>richly</a:t>
            </a:r>
            <a:r>
              <a:rPr lang="en-US" i="1"/>
              <a:t> applied satire, and some </a:t>
            </a:r>
            <a:r>
              <a:rPr lang="en-US" b="1" i="1">
                <a:solidFill>
                  <a:srgbClr val="0020D3"/>
                </a:solidFill>
              </a:rPr>
              <a:t>great</a:t>
            </a:r>
            <a:r>
              <a:rPr lang="en-US" i="1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</a:t>
            </a:r>
            <a:r>
              <a:rPr lang="en-US" b="1" i="1">
                <a:solidFill>
                  <a:srgbClr val="C00000"/>
                </a:solidFill>
              </a:rPr>
              <a:t>pathetic</a:t>
            </a:r>
            <a:r>
              <a:rPr lang="en-US" i="1"/>
              <a:t>. The </a:t>
            </a:r>
            <a:r>
              <a:rPr lang="en-US" b="1" i="1">
                <a:solidFill>
                  <a:srgbClr val="C00000"/>
                </a:solidFill>
              </a:rPr>
              <a:t>worst</a:t>
            </a:r>
            <a:r>
              <a:rPr lang="en-US" i="1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0020D3"/>
                </a:solidFill>
              </a:rPr>
              <a:t>awesome</a:t>
            </a:r>
            <a:r>
              <a:rPr lang="en-US" i="1"/>
              <a:t> caramel sauce and sweet toasty almonds. I </a:t>
            </a:r>
            <a:r>
              <a:rPr lang="en-US" b="1" i="1">
                <a:solidFill>
                  <a:srgbClr val="0020D3"/>
                </a:solidFill>
              </a:rPr>
              <a:t>love</a:t>
            </a:r>
            <a:r>
              <a:rPr lang="en-US" i="1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C00000"/>
                </a:solidFill>
              </a:rPr>
              <a:t>awful</a:t>
            </a:r>
            <a:r>
              <a:rPr lang="en-US" i="1"/>
              <a:t> pizza and </a:t>
            </a:r>
            <a:r>
              <a:rPr lang="en-US" b="1" i="1">
                <a:solidFill>
                  <a:srgbClr val="C00000"/>
                </a:solidFill>
              </a:rPr>
              <a:t>ridiculously</a:t>
            </a:r>
            <a:r>
              <a:rPr lang="en-US" i="1"/>
              <a:t>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2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4" y="14287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 we don't have enough labeled training data</a:t>
            </a:r>
          </a:p>
          <a:p>
            <a:r>
              <a:rPr lang="en-US"/>
              <a:t>In that case, we can make use of pre-built word lists</a:t>
            </a:r>
          </a:p>
          <a:p>
            <a:r>
              <a:rPr lang="en-US"/>
              <a:t>Called </a:t>
            </a:r>
            <a:r>
              <a:rPr lang="en-US" b="1"/>
              <a:t>lexicons</a:t>
            </a:r>
          </a:p>
          <a:p>
            <a:r>
              <a:rPr lang="en-US"/>
              <a:t>There are various </a:t>
            </a:r>
            <a:r>
              <a:rPr lang="en-US" err="1"/>
              <a:t>publically</a:t>
            </a:r>
            <a:r>
              <a:rPr lang="en-US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/>
              <a:t>Home page: </a:t>
            </a:r>
            <a:r>
              <a:rPr lang="en-US">
                <a:hlinkClick r:id="rId2"/>
              </a:rPr>
              <a:t>http://www.wjh.harvard.edu/~inquirer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List of Categories:  </a:t>
            </a:r>
            <a:r>
              <a:rPr lang="en-US">
                <a:hlinkClick r:id="rId3"/>
              </a:rPr>
              <a:t>http://www.wjh.harvard.edu/~inquirer/homecat.htm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Spreadsheet: </a:t>
            </a:r>
            <a:r>
              <a:rPr lang="en-US">
                <a:hlinkClick r:id="rId4"/>
              </a:rPr>
              <a:t>http://www.wjh.harvard.edu/~inquirer/inquirerbasic.xls</a:t>
            </a:r>
            <a:endParaRPr lang="en-US"/>
          </a:p>
          <a:p>
            <a:r>
              <a:rPr lang="en-US"/>
              <a:t>Categories:</a:t>
            </a:r>
          </a:p>
          <a:p>
            <a:pPr lvl="1"/>
            <a:r>
              <a:rPr lang="en-US" err="1"/>
              <a:t>Positiv</a:t>
            </a:r>
            <a:r>
              <a:rPr lang="en-US"/>
              <a:t> (1915 words) and </a:t>
            </a:r>
            <a:r>
              <a:rPr lang="en-US" err="1"/>
              <a:t>Negativ</a:t>
            </a:r>
            <a:r>
              <a:rPr lang="en-US"/>
              <a:t> (2291 words)</a:t>
            </a:r>
          </a:p>
          <a:p>
            <a:pPr lvl="1"/>
            <a:r>
              <a:rPr lang="en-US"/>
              <a:t>Strong </a:t>
            </a:r>
            <a:r>
              <a:rPr lang="en-US" err="1"/>
              <a:t>vs</a:t>
            </a:r>
            <a:r>
              <a:rPr lang="en-US"/>
              <a:t> Weak, Active </a:t>
            </a:r>
            <a:r>
              <a:rPr lang="en-US" err="1"/>
              <a:t>vs</a:t>
            </a:r>
            <a:r>
              <a:rPr lang="en-US"/>
              <a:t> Passive, Overstated versus Understated</a:t>
            </a:r>
          </a:p>
          <a:p>
            <a:pPr lvl="1"/>
            <a:r>
              <a:rPr lang="en-US"/>
              <a:t>Pleasure, Pain, Virtue, Vice, Motivation, Cognitive Orientation,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</a:t>
            </a:r>
            <a:r>
              <a:rPr lang="en-US" dirty="0"/>
              <a:t>that gets a count whenever a word from the lexicon occurs</a:t>
            </a:r>
          </a:p>
          <a:p>
            <a:pPr lvl="1"/>
            <a:r>
              <a:rPr lang="en-US" dirty="0"/>
              <a:t>E.g., a feature called "</a:t>
            </a:r>
            <a:r>
              <a:rPr lang="en-US" b="1" dirty="0"/>
              <a:t>this word occurs in the positive lexicon</a:t>
            </a:r>
            <a:r>
              <a:rPr lang="en-US" dirty="0"/>
              <a:t>" or "</a:t>
            </a:r>
            <a:r>
              <a:rPr lang="en-US" b="1" dirty="0"/>
              <a:t>this word occurs in the negative lexicon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/>
              <a:t>Na</a:t>
            </a:r>
            <a:r>
              <a:rPr lang="fr-FR"/>
              <a:t>i</a:t>
            </a:r>
            <a:r>
              <a:rPr lang="en-GB" err="1"/>
              <a:t>ve</a:t>
            </a:r>
            <a:r>
              <a:rPr lang="en-GB"/>
              <a:t> Bayes in Other tasks: Spam Filtering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22" y="133350"/>
            <a:ext cx="7467600" cy="742950"/>
          </a:xfrm>
        </p:spPr>
        <p:txBody>
          <a:bodyPr/>
          <a:lstStyle/>
          <a:p>
            <a:r>
              <a:rPr lang="en-US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99"/>
            <a:ext cx="8458200" cy="3952875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7467600" y="4932723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/>
          <a:lstStyle/>
          <a:p>
            <a:r>
              <a:rPr lang="en-US" sz="2700" i="1">
                <a:cs typeface="ＭＳ Ｐゴシック" pitchFamily="-65" charset="-128"/>
              </a:rPr>
              <a:t>Movie</a:t>
            </a:r>
            <a:r>
              <a:rPr lang="en-US" sz="270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>
                <a:cs typeface="ＭＳ Ｐゴシック" pitchFamily="-65" charset="-128"/>
              </a:rPr>
              <a:t>Products</a:t>
            </a:r>
            <a:r>
              <a:rPr lang="en-US" sz="270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>
                <a:cs typeface="ＭＳ Ｐゴシック" pitchFamily="-65" charset="-128"/>
              </a:rPr>
              <a:t>Public sentiment</a:t>
            </a:r>
            <a:r>
              <a:rPr lang="en-US" sz="270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>
                <a:cs typeface="ＭＳ Ｐゴシック" pitchFamily="-65" charset="-128"/>
              </a:rPr>
              <a:t>Politics</a:t>
            </a:r>
            <a:r>
              <a:rPr lang="en-US" sz="270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>
                <a:cs typeface="ＭＳ Ｐゴシック" pitchFamily="-65" charset="-128"/>
              </a:rPr>
              <a:t>Prediction</a:t>
            </a:r>
            <a:r>
              <a:rPr lang="en-US" sz="270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668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1D095-2298-6244-891A-3AF46BF6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18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Generative Model for Multinomial Na</a:t>
            </a:r>
            <a:r>
              <a:rPr lang="fr-FR" sz="2800" err="1"/>
              <a:t>ï</a:t>
            </a:r>
            <a:r>
              <a:rPr lang="en-US" sz="2800" err="1"/>
              <a:t>ve</a:t>
            </a:r>
            <a:r>
              <a:rPr lang="en-US" sz="280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190500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379095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=I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241935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251460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249555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249555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243840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=love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379095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=this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=fun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=film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/>
              <a:t>Naï</a:t>
            </a:r>
            <a:r>
              <a:rPr lang="en-US" sz="2800" err="1"/>
              <a:t>ve</a:t>
            </a:r>
            <a:r>
              <a:rPr lang="en-US" sz="2800"/>
              <a:t> </a:t>
            </a:r>
            <a:r>
              <a:rPr lang="en-US" sz="2800" err="1"/>
              <a:t>bayes</a:t>
            </a:r>
            <a:r>
              <a:rPr lang="en-US" sz="2800"/>
              <a:t> classifiers can use any sort of feature</a:t>
            </a:r>
          </a:p>
          <a:p>
            <a:pPr lvl="1"/>
            <a:r>
              <a:rPr lang="en-US" sz="2400"/>
              <a:t>URL, email address, dictionaries, network features</a:t>
            </a:r>
          </a:p>
          <a:p>
            <a:r>
              <a:rPr lang="en-US" sz="2800"/>
              <a:t>But if, as in the previous slides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only</a:t>
            </a:r>
            <a:r>
              <a:rPr lang="en-US" sz="2400"/>
              <a:t> word features 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all</a:t>
            </a:r>
            <a:r>
              <a:rPr lang="en-US" sz="2400"/>
              <a:t> of the words in the text (not a subset)</a:t>
            </a:r>
          </a:p>
          <a:p>
            <a:r>
              <a:rPr lang="en-US" sz="2800"/>
              <a:t>Then </a:t>
            </a:r>
          </a:p>
          <a:p>
            <a:pPr lvl="1"/>
            <a:r>
              <a:rPr lang="en-US" sz="2400"/>
              <a:t>Na</a:t>
            </a:r>
            <a:r>
              <a:rPr lang="fr-FR"/>
              <a:t>i</a:t>
            </a:r>
            <a:r>
              <a:rPr lang="en-US" sz="2400" err="1"/>
              <a:t>ve</a:t>
            </a:r>
            <a:r>
              <a:rPr lang="en-US" sz="2400"/>
              <a:t> bayes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6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err="1">
                <a:latin typeface="Symbol" charset="2"/>
                <a:ea typeface="ＭＳ Ｐゴシック" charset="0"/>
                <a:cs typeface="Symbol" charset="2"/>
              </a:rPr>
              <a:t>Π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262890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27432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27432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314325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33147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33147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222885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Class </a:t>
            </a:r>
            <a:r>
              <a:rPr lang="en-US" i="1" err="1">
                <a:latin typeface="Calibri"/>
                <a:cs typeface="Calibri"/>
              </a:rPr>
              <a:t>pos</a:t>
            </a:r>
            <a:endParaRPr lang="en-US" i="1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44577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P(s | </a:t>
            </a:r>
            <a:r>
              <a:rPr lang="en-US" err="1"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1" y="-67479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544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1"/>
            <a:ext cx="7772400" cy="813197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Which class assigns the higher probability to s?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11455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1145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00025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00025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2743200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3314698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428625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 &gt;  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5" y="2513410"/>
            <a:ext cx="1545565" cy="23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1" y="-67479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2972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49766-BF0A-7C44-BB6B-113E55DA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174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9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consider just binary text classification tasks</a:t>
            </a:r>
          </a:p>
          <a:p>
            <a:r>
              <a:rPr lang="en-US"/>
              <a:t>Imagine you're the CEO of Delicious Pie Company</a:t>
            </a:r>
          </a:p>
          <a:p>
            <a:r>
              <a:rPr lang="en-US"/>
              <a:t>You want to know what people are saying about your pies</a:t>
            </a:r>
          </a:p>
          <a:p>
            <a:r>
              <a:rPr lang="en-US"/>
              <a:t>So you build a "Delicious Pie" tweet detector</a:t>
            </a:r>
          </a:p>
          <a:p>
            <a:pPr lvl="1"/>
            <a:r>
              <a:rPr lang="en-US"/>
              <a:t>Positive class: tweets about Delicious Pie Co</a:t>
            </a:r>
          </a:p>
          <a:p>
            <a:pPr lvl="1"/>
            <a:r>
              <a:rPr lang="en-US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41564532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/>
              <a:t>Emotion</a:t>
            </a:r>
            <a:r>
              <a:rPr lang="en-US" sz="1800"/>
              <a:t>: brief organically synchronized … evaluation of a major event </a:t>
            </a:r>
          </a:p>
          <a:p>
            <a:pPr lvl="1"/>
            <a:r>
              <a:rPr lang="en-US" sz="1800" i="1"/>
              <a:t>angry, sad, joyful, fearful, ashamed, proud, elated</a:t>
            </a:r>
            <a:endParaRPr lang="en-US" sz="1800"/>
          </a:p>
          <a:p>
            <a:r>
              <a:rPr lang="en-US" sz="1800" b="1"/>
              <a:t>Mood</a:t>
            </a:r>
            <a:r>
              <a:rPr lang="en-US" sz="1800"/>
              <a:t>: diffuse non-caused low-intensity long-duration change in subjective feeling</a:t>
            </a:r>
          </a:p>
          <a:p>
            <a:pPr lvl="1"/>
            <a:r>
              <a:rPr lang="en-US" sz="1800" i="1"/>
              <a:t>cheerful, gloomy, irritable, listless, depressed, buoyant</a:t>
            </a:r>
            <a:endParaRPr lang="en-US" sz="1800"/>
          </a:p>
          <a:p>
            <a:r>
              <a:rPr lang="en-US" sz="1800" b="1"/>
              <a:t>Interpersonal stances</a:t>
            </a:r>
            <a:r>
              <a:rPr lang="en-US" sz="1800"/>
              <a:t>: affective stance toward another person in a specific interaction</a:t>
            </a:r>
          </a:p>
          <a:p>
            <a:pPr lvl="1"/>
            <a:r>
              <a:rPr lang="en-US" sz="1800" i="1"/>
              <a:t>friendly, flirtatious, distant, cold, warm, supportive, contemptuous</a:t>
            </a:r>
          </a:p>
          <a:p>
            <a:r>
              <a:rPr lang="en-US" sz="1800" b="1"/>
              <a:t>Attitudes</a:t>
            </a:r>
            <a:r>
              <a:rPr lang="en-US" sz="1800"/>
              <a:t>: enduring, affectively colored beliefs, dispositions towards objects or persons</a:t>
            </a:r>
          </a:p>
          <a:p>
            <a:pPr lvl="1"/>
            <a:r>
              <a:rPr lang="en-US" sz="1800" i="1"/>
              <a:t> liking, loving, hating, valuing, desiring</a:t>
            </a:r>
            <a:endParaRPr lang="en-US" sz="1800"/>
          </a:p>
          <a:p>
            <a:r>
              <a:rPr lang="en-US" sz="1800" b="1"/>
              <a:t>Personality traits</a:t>
            </a:r>
            <a:r>
              <a:rPr lang="en-US" sz="1800"/>
              <a:t>: stable personality dispositions and typical behavior tendencies</a:t>
            </a:r>
          </a:p>
          <a:p>
            <a:pPr lvl="1"/>
            <a:r>
              <a:rPr lang="en-US" sz="1800" i="1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Why don't we use </a:t>
            </a:r>
            <a:r>
              <a:rPr lang="en-US" b="1"/>
              <a:t>accuracy</a:t>
            </a:r>
            <a:r>
              <a:rPr lang="en-US"/>
              <a:t> as our metric?</a:t>
            </a:r>
          </a:p>
          <a:p>
            <a:r>
              <a:rPr lang="en-US"/>
              <a:t>Imagine we saw 1 million tweets</a:t>
            </a:r>
          </a:p>
          <a:p>
            <a:pPr lvl="1"/>
            <a:r>
              <a:rPr lang="en-US"/>
              <a:t>100 of them talked about Delicious Pie Co.</a:t>
            </a:r>
          </a:p>
          <a:p>
            <a:pPr lvl="1"/>
            <a:r>
              <a:rPr lang="en-US"/>
              <a:t>999,900 talked about something else</a:t>
            </a:r>
          </a:p>
          <a:p>
            <a:r>
              <a:rPr lang="en-US"/>
              <a:t>We could build a dumb classifier that just labels every tweet "not about pie"</a:t>
            </a:r>
          </a:p>
          <a:p>
            <a:pPr lvl="1"/>
            <a:r>
              <a:rPr lang="en-US"/>
              <a:t>It would get 99.99% accuracy!!! Wow!!!!</a:t>
            </a:r>
          </a:p>
          <a:p>
            <a:pPr lvl="1"/>
            <a:r>
              <a:rPr lang="en-US"/>
              <a:t>But useless! Doesn't return the comments we are looking for!</a:t>
            </a:r>
          </a:p>
          <a:p>
            <a:pPr lvl="1"/>
            <a:r>
              <a:rPr lang="en-US"/>
              <a:t>That's why we use </a:t>
            </a:r>
            <a:r>
              <a:rPr lang="en-US" b="1"/>
              <a:t>precision</a:t>
            </a:r>
            <a:r>
              <a:rPr lang="en-US"/>
              <a:t> and </a:t>
            </a:r>
            <a:r>
              <a:rPr lang="en-US" b="1"/>
              <a:t>recall </a:t>
            </a:r>
            <a:r>
              <a:rPr lang="en-US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8246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the system detected (i.e., items the system labeled as positive) that are in fact positive (according to the human gold labels)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7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actually present in the input that were correctly identified by the system.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7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Our dumb pie-classifier</a:t>
            </a:r>
          </a:p>
          <a:p>
            <a:pPr lvl="1"/>
            <a:r>
              <a:rPr lang="en-US"/>
              <a:t>Just label nothing as "about pie"</a:t>
            </a:r>
          </a:p>
          <a:p>
            <a:pPr marL="0" indent="0">
              <a:buNone/>
            </a:pPr>
            <a:r>
              <a:rPr lang="en-US"/>
              <a:t>Accuracy=99.99%</a:t>
            </a:r>
          </a:p>
          <a:p>
            <a:pPr marL="150813" lvl="1" indent="0">
              <a:buNone/>
            </a:pPr>
            <a:r>
              <a:rPr lang="en-US"/>
              <a:t>	but</a:t>
            </a:r>
          </a:p>
          <a:p>
            <a:pPr marL="0" indent="0">
              <a:buNone/>
            </a:pPr>
            <a:r>
              <a:rPr lang="en-US"/>
              <a:t>Recall = 0</a:t>
            </a:r>
          </a:p>
          <a:p>
            <a:pPr lvl="1"/>
            <a:r>
              <a:rPr lang="en-US"/>
              <a:t>(it doesn't get any of the 100 Pie tweets)</a:t>
            </a:r>
          </a:p>
          <a:p>
            <a:pPr marL="0" indent="0">
              <a:buNone/>
            </a:pPr>
            <a:r>
              <a:rPr lang="en-US"/>
              <a:t>Precision and recall, unlike accuracy, emphasize true positives:</a:t>
            </a:r>
          </a:p>
          <a:p>
            <a:pPr lvl="1"/>
            <a:r>
              <a:rPr lang="en-US"/>
              <a:t> finding the things that we are supposed to be looking for.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 measure: a single number that combines P and R: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almost always use balanced F</a:t>
            </a:r>
            <a:r>
              <a:rPr lang="en-US" baseline="-25000"/>
              <a:t>1</a:t>
            </a:r>
            <a:r>
              <a:rPr lang="en-US"/>
              <a:t> (i.e., </a:t>
            </a:r>
            <a:r>
              <a:rPr lang="en-US">
                <a:sym typeface="Symbol" charset="0"/>
              </a:rPr>
              <a:t></a:t>
            </a:r>
            <a:r>
              <a:rPr lang="en-US"/>
              <a:t> = 1)</a:t>
            </a:r>
            <a:r>
              <a:rPr lang="en-US">
                <a:sym typeface="Symbol" charset="0"/>
              </a:rPr>
              <a:t>		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10DCF-BAEE-9A46-8B08-99567CFF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4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3014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/>
              <a:t>Attitudes: enduring, affectively colored beliefs, dispositions towards objects or persons</a:t>
            </a:r>
          </a:p>
          <a:p>
            <a:pPr lvl="1"/>
            <a:r>
              <a:rPr lang="en-US" sz="1800" b="1" i="1"/>
              <a:t> </a:t>
            </a:r>
            <a:r>
              <a:rPr lang="en-US" sz="1800" i="1"/>
              <a:t>liking, loving, hating, valuing, desiring</a:t>
            </a:r>
          </a:p>
          <a:p>
            <a:r>
              <a:rPr lang="en-US" sz="1800" b="1">
                <a:solidFill>
                  <a:srgbClr val="7CD7CF"/>
                </a:solidFill>
              </a:rPr>
              <a:t>Personality traits</a:t>
            </a:r>
            <a:r>
              <a:rPr lang="en-US" sz="180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95972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42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Sentiment analysis is the detection of </a:t>
            </a:r>
            <a:r>
              <a:rPr lang="en-US" sz="3200" b="1"/>
              <a:t>attitudes</a:t>
            </a:r>
          </a:p>
          <a:p>
            <a:r>
              <a:rPr lang="en-US" sz="3200"/>
              <a:t>Simple task we focus on in this chapter</a:t>
            </a:r>
          </a:p>
          <a:p>
            <a:pPr lvl="1"/>
            <a:r>
              <a:rPr lang="en-US" sz="2800"/>
              <a:t>Is the attitude of this text positive or negative?</a:t>
            </a:r>
          </a:p>
          <a:p>
            <a:r>
              <a:rPr lang="en-US" sz="3200"/>
              <a:t>We return to affect classification in later chapters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26916</TotalTime>
  <Words>3212</Words>
  <Application>Microsoft Office PowerPoint</Application>
  <PresentationFormat>On-screen Show (16:9)</PresentationFormat>
  <Paragraphs>501</Paragraphs>
  <Slides>80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5" baseType="lpstr">
      <vt:lpstr>Arial</vt:lpstr>
      <vt:lpstr>Calibri</vt:lpstr>
      <vt:lpstr>Calibri (Headings)</vt:lpstr>
      <vt:lpstr>Calibri Light</vt:lpstr>
      <vt:lpstr>Cambria Math</vt:lpstr>
      <vt:lpstr>Courier</vt:lpstr>
      <vt:lpstr>Lucida Grande</vt:lpstr>
      <vt:lpstr>Lucida Sans</vt:lpstr>
      <vt:lpstr>Symbol</vt:lpstr>
      <vt:lpstr>Tahoma</vt:lpstr>
      <vt:lpstr>Times</vt:lpstr>
      <vt:lpstr>Times New Roman</vt:lpstr>
      <vt:lpstr>Wingdings</vt:lpstr>
      <vt:lpstr>Retrospect</vt:lpstr>
      <vt:lpstr>Equation</vt:lpstr>
      <vt:lpstr>Text Classification and Naive Bayes</vt:lpstr>
      <vt:lpstr>Is this spam?</vt:lpstr>
      <vt:lpstr>What is the subject of this medical article?</vt:lpstr>
      <vt:lpstr>Positive or negative movie review?</vt:lpstr>
      <vt:lpstr>Positive or negative movie review?</vt:lpstr>
      <vt:lpstr>Why sentiment analysis?</vt:lpstr>
      <vt:lpstr>Scherer Typology of Affective States</vt:lpstr>
      <vt:lpstr>Scherer Typology of Affective States</vt:lpstr>
      <vt:lpstr>Basic Sentiment Classification</vt:lpstr>
      <vt:lpstr>Summary: Text Classification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Text Classification and Naive Bayes</vt:lpstr>
      <vt:lpstr>Text Classification and Naive Bayes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Text Classification and Naive Bayes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Text Classification and Naive Bayes</vt:lpstr>
      <vt:lpstr>Text Classification and Naive Bayes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Binary multinominal naive Bayes</vt:lpstr>
      <vt:lpstr>Binary multinominal naive Bayes</vt:lpstr>
      <vt:lpstr>Binary multinominal naive Bayes</vt:lpstr>
      <vt:lpstr>Text Classification and Naive Bayes</vt:lpstr>
      <vt:lpstr>Text Classification and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Text Classification and Naive Bayes</vt:lpstr>
      <vt:lpstr>Text Classification and Naïve Bayes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Text Classification and Naïve Bayes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Text Classification and Naive Bayes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  <vt:lpstr>Text Classification and Naive Bayes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 and Naive Bayes</dc:title>
  <dc:subject>Speech and Language Processing</dc:subject>
  <dc:creator>Dan Jurafsky</dc:creator>
  <cp:keywords/>
  <dc:description/>
  <cp:lastModifiedBy>Dr. Tapas Kumar Mishra</cp:lastModifiedBy>
  <cp:revision>294</cp:revision>
  <cp:lastPrinted>2021-03-28T22:22:47Z</cp:lastPrinted>
  <dcterms:created xsi:type="dcterms:W3CDTF">2010-04-19T15:31:24Z</dcterms:created>
  <dcterms:modified xsi:type="dcterms:W3CDTF">2023-01-31T02:33:10Z</dcterms:modified>
  <cp:category/>
</cp:coreProperties>
</file>